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7"/>
  </p:notesMasterIdLst>
  <p:sldIdLst>
    <p:sldId id="306" r:id="rId2"/>
    <p:sldId id="316" r:id="rId3"/>
    <p:sldId id="312" r:id="rId4"/>
    <p:sldId id="390" r:id="rId5"/>
    <p:sldId id="318" r:id="rId6"/>
    <p:sldId id="319" r:id="rId7"/>
    <p:sldId id="321" r:id="rId8"/>
    <p:sldId id="320" r:id="rId9"/>
    <p:sldId id="322" r:id="rId10"/>
    <p:sldId id="405" r:id="rId11"/>
    <p:sldId id="391" r:id="rId12"/>
    <p:sldId id="323" r:id="rId13"/>
    <p:sldId id="324" r:id="rId14"/>
    <p:sldId id="325" r:id="rId15"/>
    <p:sldId id="326" r:id="rId16"/>
    <p:sldId id="392" r:id="rId17"/>
    <p:sldId id="327" r:id="rId18"/>
    <p:sldId id="328" r:id="rId19"/>
    <p:sldId id="329" r:id="rId20"/>
    <p:sldId id="384" r:id="rId21"/>
    <p:sldId id="393" r:id="rId22"/>
    <p:sldId id="385" r:id="rId23"/>
    <p:sldId id="386" r:id="rId24"/>
    <p:sldId id="387" r:id="rId25"/>
    <p:sldId id="330" r:id="rId26"/>
    <p:sldId id="394" r:id="rId27"/>
    <p:sldId id="331" r:id="rId28"/>
    <p:sldId id="332" r:id="rId29"/>
    <p:sldId id="333" r:id="rId30"/>
    <p:sldId id="395" r:id="rId31"/>
    <p:sldId id="334" r:id="rId32"/>
    <p:sldId id="335" r:id="rId33"/>
    <p:sldId id="336" r:id="rId34"/>
    <p:sldId id="337" r:id="rId35"/>
    <p:sldId id="338" r:id="rId36"/>
    <p:sldId id="358" r:id="rId37"/>
    <p:sldId id="396" r:id="rId38"/>
    <p:sldId id="339" r:id="rId39"/>
    <p:sldId id="340" r:id="rId40"/>
    <p:sldId id="341" r:id="rId41"/>
    <p:sldId id="342" r:id="rId42"/>
    <p:sldId id="345" r:id="rId43"/>
    <p:sldId id="344" r:id="rId44"/>
    <p:sldId id="397" r:id="rId45"/>
    <p:sldId id="343" r:id="rId46"/>
    <p:sldId id="398" r:id="rId47"/>
    <p:sldId id="347" r:id="rId48"/>
    <p:sldId id="348" r:id="rId49"/>
    <p:sldId id="349" r:id="rId50"/>
    <p:sldId id="406" r:id="rId51"/>
    <p:sldId id="352" r:id="rId52"/>
    <p:sldId id="351" r:id="rId53"/>
    <p:sldId id="399" r:id="rId54"/>
    <p:sldId id="353" r:id="rId55"/>
    <p:sldId id="356" r:id="rId56"/>
    <p:sldId id="355" r:id="rId57"/>
    <p:sldId id="354" r:id="rId58"/>
    <p:sldId id="357" r:id="rId59"/>
    <p:sldId id="359" r:id="rId60"/>
    <p:sldId id="360" r:id="rId61"/>
    <p:sldId id="361" r:id="rId62"/>
    <p:sldId id="400" r:id="rId63"/>
    <p:sldId id="364" r:id="rId64"/>
    <p:sldId id="362" r:id="rId65"/>
    <p:sldId id="363" r:id="rId66"/>
    <p:sldId id="383" r:id="rId67"/>
    <p:sldId id="401" r:id="rId68"/>
    <p:sldId id="365" r:id="rId69"/>
    <p:sldId id="366" r:id="rId70"/>
    <p:sldId id="402" r:id="rId71"/>
    <p:sldId id="368" r:id="rId72"/>
    <p:sldId id="371" r:id="rId73"/>
    <p:sldId id="370" r:id="rId74"/>
    <p:sldId id="388" r:id="rId75"/>
    <p:sldId id="403" r:id="rId76"/>
    <p:sldId id="369" r:id="rId77"/>
    <p:sldId id="367" r:id="rId78"/>
    <p:sldId id="372" r:id="rId79"/>
    <p:sldId id="404" r:id="rId80"/>
    <p:sldId id="373" r:id="rId81"/>
    <p:sldId id="376" r:id="rId82"/>
    <p:sldId id="375" r:id="rId83"/>
    <p:sldId id="389" r:id="rId84"/>
    <p:sldId id="303" r:id="rId85"/>
    <p:sldId id="407" r:id="rId8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B6B"/>
    <a:srgbClr val="E8E8E8"/>
    <a:srgbClr val="435153"/>
    <a:srgbClr val="264DAE"/>
    <a:srgbClr val="4ADAD7"/>
    <a:srgbClr val="8A8A8A"/>
    <a:srgbClr val="90A3A6"/>
    <a:srgbClr val="EDDFF5"/>
    <a:srgbClr val="493B9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3587" autoAdjust="0"/>
  </p:normalViewPr>
  <p:slideViewPr>
    <p:cSldViewPr snapToGrid="0">
      <p:cViewPr>
        <p:scale>
          <a:sx n="80" d="100"/>
          <a:sy n="80" d="100"/>
        </p:scale>
        <p:origin x="-1332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05/10/2017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2.1.1.1 Securing the Network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2.1.2.4 Securing Line Access</a:t>
            </a:r>
          </a:p>
          <a:p>
            <a:r>
              <a:rPr lang="en-US" dirty="0" smtClean="0"/>
              <a:t>Syntax Checker: Secure Administrative Access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2.1.3.1 Enhancing the Login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2.1.3.2 Configuring Login Enhancement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2.1.3.3 Enable Login Enhancements</a:t>
            </a:r>
          </a:p>
          <a:p>
            <a:r>
              <a:rPr lang="en-US" dirty="0" smtClean="0"/>
              <a:t>Syntax Checker: Configure Enhanced Login Security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2.1.3.4 Logging Failed Attempts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2.1.4.1 Steps for Configuring SSH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2.1.4.2 Modifying the SSH Configuration</a:t>
            </a:r>
          </a:p>
          <a:p>
            <a:r>
              <a:rPr lang="en-US" dirty="0" smtClean="0"/>
              <a:t>Syntax Checker: Enable SSH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2.1.4.3 Connecting to an SSH-Enabled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2.2.1.1 Limiting Command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2.2.1.2 Configuring</a:t>
            </a:r>
            <a:r>
              <a:rPr lang="en-US" baseline="0" dirty="0" smtClean="0"/>
              <a:t> and Assigning Privilege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2.1.1.2 Edge Router Security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2.2.1.3 Limitations of Privilege</a:t>
            </a:r>
            <a:r>
              <a:rPr lang="en-US" baseline="0" dirty="0" smtClean="0"/>
              <a:t> Levels</a:t>
            </a:r>
          </a:p>
          <a:p>
            <a:r>
              <a:rPr lang="en-US" baseline="0" dirty="0" smtClean="0"/>
              <a:t>Syntax Checker: Configure Privilege Levels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2.2.2.1 Role-Based CLI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2.2.2.2 Role-Based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2.2.2.3 Configuring Role-Based Views</a:t>
            </a:r>
          </a:p>
          <a:p>
            <a:r>
              <a:rPr lang="en-US" dirty="0" smtClean="0"/>
              <a:t>Syntax Checker: Configure Views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2.2.2.4 Configuring Role-Based CLI </a:t>
            </a:r>
            <a:r>
              <a:rPr lang="en-US" dirty="0" err="1" smtClean="0"/>
              <a:t>Superviews</a:t>
            </a:r>
            <a:endParaRPr lang="en-US" dirty="0" smtClean="0"/>
          </a:p>
          <a:p>
            <a:r>
              <a:rPr lang="en-US" dirty="0" smtClean="0"/>
              <a:t>Syntax Checker: Configure </a:t>
            </a:r>
            <a:r>
              <a:rPr lang="en-US" dirty="0" err="1" smtClean="0"/>
              <a:t>Superviews</a:t>
            </a:r>
            <a:r>
              <a:rPr lang="en-US" baseline="0" dirty="0" smtClean="0"/>
              <a:t>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2.2.2.5 Verify Role-Based CLI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2.3.1.1 Cisco</a:t>
            </a:r>
            <a:r>
              <a:rPr lang="en-US" baseline="0" dirty="0" smtClean="0"/>
              <a:t> IOS Resilient Configuration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2.3.1.2 Enabling the IOS Image Resilience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2.3.1.3 The Primary </a:t>
            </a:r>
            <a:r>
              <a:rPr lang="en-US" dirty="0" err="1" smtClean="0"/>
              <a:t>Bootset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2.3.1.4 Configuring Secure 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2.1.1.3 Three Areas of Router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2.3.1.5 Recovering a</a:t>
            </a:r>
            <a:r>
              <a:rPr lang="en-US" baseline="0" dirty="0" smtClean="0"/>
              <a:t> Router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2.3.1.6 Password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2.3.2.1 Determining the Type of Management Access</a:t>
            </a:r>
          </a:p>
          <a:p>
            <a:r>
              <a:rPr lang="en-US" dirty="0" smtClean="0"/>
              <a:t>2.3.2.2 Out-of-Band and In-Band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2.3.3.1 Introduction to Syslog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2.3.3.2 Syslog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2.3.3.3 Syslog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2.3.3.3 Syslog Message</a:t>
            </a:r>
          </a:p>
          <a:p>
            <a:r>
              <a:rPr lang="en-US" dirty="0" smtClean="0"/>
              <a:t>2.3.3.4 Activity - Parts 1-3 : Interpret Syslog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2.3.3.5 Syslog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2.3.3.6 Configuring System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2.3.4.1 Introduction to SNMP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2.1.1.4 Secure Administrative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2.3.4.2 Management Information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2.3.4.3 SNMP Versions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2.3.4.4 SNMP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2.3.4.5 SNMPv3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2.3.4.6 Configuring SNMPv3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2.3.4.7 Secure SNMPv3 Configuration Example</a:t>
            </a:r>
          </a:p>
          <a:p>
            <a:r>
              <a:rPr lang="en-US" dirty="0" smtClean="0"/>
              <a:t>Syntax Checker: Configure SNMPv3 Authentication Using</a:t>
            </a:r>
            <a:r>
              <a:rPr lang="en-US" baseline="0" dirty="0" smtClean="0"/>
              <a:t> an 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2.3.4.8 Verifying the</a:t>
            </a:r>
            <a:r>
              <a:rPr lang="en-US" baseline="0" dirty="0" smtClean="0"/>
              <a:t> SNMPv3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2.3.5.1</a:t>
            </a:r>
            <a:r>
              <a:rPr lang="en-US" baseline="0" dirty="0" smtClean="0"/>
              <a:t> Network Time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2.3.5.2 NTP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2.3.5.3 NTP Authentication</a:t>
            </a:r>
          </a:p>
          <a:p>
            <a:r>
              <a:rPr lang="en-US" dirty="0" smtClean="0"/>
              <a:t>Syntax Checker: Configure NTP Authentication on R1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2.1.1.5 Secure Local and Remote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2.4.1.1 Discovery Protocols CDP and LLDP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2.4.1.2 Settings for Protocols and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2.4.2.1 Cisco </a:t>
            </a:r>
            <a:r>
              <a:rPr lang="en-US" dirty="0" err="1" smtClean="0"/>
              <a:t>AutoSecure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2.4.2.2 Using the Cisco </a:t>
            </a:r>
            <a:r>
              <a:rPr lang="en-US" dirty="0" err="1" smtClean="0"/>
              <a:t>AutoSecure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2.4.2.3 Using the auto secure Command</a:t>
            </a:r>
          </a:p>
          <a:p>
            <a:r>
              <a:rPr lang="en-US" dirty="0" smtClean="0"/>
              <a:t>Syntax Checker: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AutoSecure</a:t>
            </a:r>
            <a:r>
              <a:rPr lang="en-US" baseline="0" dirty="0" smtClean="0"/>
              <a:t> to Secure R1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2.5.1.1 Routing Protocol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2.5.1.2 OSPF MD5 Routing Protocol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2.5.1.3 OSPF SHA Routing Protocol Authentication</a:t>
            </a:r>
          </a:p>
          <a:p>
            <a:r>
              <a:rPr lang="en-US" dirty="0" smtClean="0"/>
              <a:t>Syntax Checker: Configure OSPF Authentication Using SHA 256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2.5.2.1 Network Device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2.5.2.2 Control and Management Plane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2.1.1.5 Secure Local and Remote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2.5.2.3 </a:t>
            </a:r>
            <a:r>
              <a:rPr lang="en-US" dirty="0" err="1" smtClean="0"/>
              <a:t>CoPP</a:t>
            </a:r>
            <a:r>
              <a:rPr lang="en-US" dirty="0" smtClean="0"/>
              <a:t> Operation</a:t>
            </a:r>
          </a:p>
          <a:p>
            <a:r>
              <a:rPr lang="en-US" dirty="0" smtClean="0"/>
              <a:t>2.5.2.4 Activity - Identify the</a:t>
            </a:r>
            <a:r>
              <a:rPr lang="en-US" baseline="0" dirty="0" smtClean="0"/>
              <a:t> Features of </a:t>
            </a:r>
            <a:r>
              <a:rPr lang="en-US" baseline="0" dirty="0" err="1" smtClean="0"/>
              <a:t>CoPP</a:t>
            </a:r>
            <a:endParaRPr lang="en-US" baseline="0" dirty="0" smtClean="0"/>
          </a:p>
          <a:p>
            <a:r>
              <a:rPr lang="en-US" baseline="0" dirty="0" smtClean="0"/>
              <a:t>2.5.2.5 Activity - Identify the Network Device Security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2.6.1.1 Packet Tracer - Configure Cisco Routers for Syslog, NTP, and SSH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72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https://www.netacad.com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2.1.2.1 Strong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2.1.2.2 Increasing Access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2.1.2.3 Secret Password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89008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2: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>S</a:t>
            </a:r>
            <a:r>
              <a:rPr lang="en-US" sz="4000" dirty="0" smtClean="0"/>
              <a:t>ecuring Network Devices</a:t>
            </a:r>
            <a:endParaRPr lang="en-US" sz="4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Local and Remote Access (Cont.)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525579"/>
            <a:ext cx="7454628" cy="471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85787" y="120990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Dedicated Management Network</a:t>
            </a:r>
          </a:p>
        </p:txBody>
      </p:sp>
    </p:spTree>
    <p:extLst>
      <p:ext uri="{BB962C8B-B14F-4D97-AF65-F5344CB8AC3E}">
        <p14:creationId xmlns:p14="http://schemas.microsoft.com/office/powerpoint/2010/main" val="1001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2.1.2:</a:t>
            </a:r>
            <a:br>
              <a:rPr lang="en-US" sz="2800" dirty="0" smtClean="0"/>
            </a:br>
            <a:r>
              <a:rPr lang="en-US" sz="2800" dirty="0" smtClean="0"/>
              <a:t>Configuring Secure Administrative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2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Strong Passwords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025173"/>
            <a:ext cx="8724900" cy="2892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Guidelines:</a:t>
            </a:r>
          </a:p>
          <a:p>
            <a:r>
              <a:rPr lang="en-US" sz="1600" dirty="0" smtClean="0"/>
              <a:t>Use a password length of 10 or more characters.</a:t>
            </a:r>
          </a:p>
          <a:p>
            <a:r>
              <a:rPr lang="en-US" sz="1600" dirty="0" smtClean="0"/>
              <a:t>Include a mix of uppercase and lowercase letters, numbers, symbols, and spaces.</a:t>
            </a:r>
          </a:p>
          <a:p>
            <a:r>
              <a:rPr lang="en-US" sz="1600" dirty="0" smtClean="0"/>
              <a:t>Avoid passwords based on easily identifiable pieces of information.</a:t>
            </a:r>
          </a:p>
          <a:p>
            <a:r>
              <a:rPr lang="en-US" sz="1600" dirty="0" smtClean="0"/>
              <a:t>Deliberately misspell a password (Smith = Smyth = 5mYth).</a:t>
            </a:r>
          </a:p>
          <a:p>
            <a:r>
              <a:rPr lang="en-US" sz="1600" dirty="0" smtClean="0"/>
              <a:t>Change passwords often.</a:t>
            </a:r>
          </a:p>
          <a:p>
            <a:r>
              <a:rPr lang="en-US" sz="1600" dirty="0" smtClean="0"/>
              <a:t>Do not write passwords down and leave them in obvious places.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75782"/>
              </p:ext>
            </p:extLst>
          </p:nvPr>
        </p:nvGraphicFramePr>
        <p:xfrm>
          <a:off x="419100" y="3988678"/>
          <a:ext cx="8432188" cy="2311400"/>
        </p:xfrm>
        <a:graphic>
          <a:graphicData uri="http://schemas.openxmlformats.org/drawingml/2006/table">
            <a:tbl>
              <a:tblPr firstRow="1" bandRow="1">
                <a:solidFill>
                  <a:srgbClr val="EAEAEA"/>
                </a:solidFill>
                <a:tableStyleId>{00A15C55-8517-42AA-B614-E9B94910E393}</a:tableStyleId>
              </a:tblPr>
              <a:tblGrid>
                <a:gridCol w="1409700"/>
                <a:gridCol w="2806262"/>
                <a:gridCol w="1466193"/>
                <a:gridCol w="27500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Weak 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Why it is Weak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Why it is Strong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secret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Simple dictionary password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b67n42d39c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Combines alphanumeric characters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smith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Mother’s maiden name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12^h u4@1p7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Combines alphanumeric characters, symbols, and includes a space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435153"/>
                          </a:solidFill>
                        </a:rPr>
                        <a:t>toyota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Make of car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bob1967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Name</a:t>
                      </a:r>
                      <a:r>
                        <a:rPr lang="en-US" sz="1200" baseline="0" dirty="0" smtClean="0">
                          <a:solidFill>
                            <a:srgbClr val="435153"/>
                          </a:solidFill>
                        </a:rPr>
                        <a:t> and birthday of user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Blueleaf23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Simple words and numbers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Increasing Access Security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77818"/>
            <a:ext cx="3746183" cy="125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2409524"/>
            <a:ext cx="6697980" cy="3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Secret Password Algorithms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222248"/>
            <a:ext cx="81305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Guidelines:</a:t>
            </a:r>
          </a:p>
          <a:p>
            <a:r>
              <a:rPr lang="en-US" sz="1800" dirty="0" smtClean="0"/>
              <a:t>Configure all secret passwords using type 8 or type 9 passwords</a:t>
            </a:r>
          </a:p>
          <a:p>
            <a:r>
              <a:rPr lang="en-US" sz="1800" dirty="0" smtClean="0"/>
              <a:t>Use the enable algorithm-type command syntax to enter an unencrypted password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Use the username name algorithm-type command to specify type 9 encryption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4435792"/>
            <a:ext cx="7543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2834640"/>
            <a:ext cx="7524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Line Access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895475"/>
            <a:ext cx="74295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2.1.3:</a:t>
            </a:r>
            <a:br>
              <a:rPr lang="en-US" sz="2800" dirty="0" smtClean="0"/>
            </a:br>
            <a:r>
              <a:rPr lang="en-US" sz="2800" dirty="0" smtClean="0"/>
              <a:t>Configuring Enhanced Security for Virtual Logins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1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Enhancing the Login Process</a:t>
            </a:r>
            <a:endParaRPr lang="en-U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1535111"/>
            <a:ext cx="4790123" cy="41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44780" y="1466088"/>
            <a:ext cx="38633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Virtual login security enhancements:</a:t>
            </a:r>
          </a:p>
          <a:p>
            <a:r>
              <a:rPr lang="en-US" sz="1800" dirty="0"/>
              <a:t>Implement delays </a:t>
            </a:r>
            <a:r>
              <a:rPr lang="en-US" sz="1800" dirty="0" smtClean="0"/>
              <a:t>between successive login attempts</a:t>
            </a:r>
          </a:p>
          <a:p>
            <a:r>
              <a:rPr lang="en-US" sz="1800" dirty="0"/>
              <a:t>Enable login </a:t>
            </a:r>
            <a:r>
              <a:rPr lang="en-US" sz="1800" dirty="0" smtClean="0"/>
              <a:t>shutdown if DoS attacks are suspected</a:t>
            </a:r>
          </a:p>
          <a:p>
            <a:r>
              <a:rPr lang="en-US" sz="1800" dirty="0"/>
              <a:t>Generate system-logging </a:t>
            </a:r>
            <a:r>
              <a:rPr lang="en-US" sz="1800" dirty="0" smtClean="0"/>
              <a:t>messages for login detection</a:t>
            </a:r>
          </a:p>
        </p:txBody>
      </p:sp>
    </p:spTree>
    <p:extLst>
      <p:ext uri="{BB962C8B-B14F-4D97-AF65-F5344CB8AC3E}">
        <p14:creationId xmlns:p14="http://schemas.microsoft.com/office/powerpoint/2010/main" val="18628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Login Enhancement Features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60145"/>
            <a:ext cx="81153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Enable Login Enhancements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1390123"/>
            <a:ext cx="7269479" cy="17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3806915"/>
            <a:ext cx="7166610" cy="12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5757141"/>
            <a:ext cx="7188519" cy="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80988" y="109080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Command Syntax: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block-for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19088" y="34682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quiet-mode access-class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34328" y="543801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delay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760" y="1918741"/>
            <a:ext cx="3600388" cy="3020518"/>
          </a:xfrm>
        </p:spPr>
        <p:txBody>
          <a:bodyPr/>
          <a:lstStyle/>
          <a:p>
            <a:r>
              <a:rPr lang="en-US" sz="3600" dirty="0" smtClean="0"/>
              <a:t>Chapter Outline</a:t>
            </a:r>
            <a:endParaRPr lang="en-US" sz="3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617720" y="777667"/>
            <a:ext cx="4373880" cy="5287676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2.0 Introduction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2.1 Securing Device Access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2.2 Assigning Administrative Roles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2.3 Monitoring and Managing Devices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2.4 Using Automated Security Features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2.5 Securing the Control Plane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2.6 Summary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Logging Failed Attempts</a:t>
            </a:r>
            <a:endParaRPr lang="en-US" sz="32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1655445"/>
            <a:ext cx="74390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3267075"/>
            <a:ext cx="74295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41008" y="135331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Generate Login Syslog Messages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41008" y="29729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login failures</a:t>
            </a:r>
          </a:p>
        </p:txBody>
      </p:sp>
    </p:spTree>
    <p:extLst>
      <p:ext uri="{BB962C8B-B14F-4D97-AF65-F5344CB8AC3E}">
        <p14:creationId xmlns:p14="http://schemas.microsoft.com/office/powerpoint/2010/main" val="41766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2.1.4:</a:t>
            </a:r>
            <a:br>
              <a:rPr lang="en-US" sz="2800" dirty="0" smtClean="0"/>
            </a:br>
            <a:r>
              <a:rPr lang="en-US" sz="2800" dirty="0" smtClean="0"/>
              <a:t>Configuring SSH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239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Steps for Configuring SSH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5420" y="1125758"/>
            <a:ext cx="4214609" cy="2815063"/>
            <a:chOff x="441008" y="1125758"/>
            <a:chExt cx="4214609" cy="2815063"/>
          </a:xfrm>
        </p:grpSpPr>
        <p:sp>
          <p:nvSpPr>
            <p:cNvPr id="5" name="Text Placeholder 6"/>
            <p:cNvSpPr txBox="1">
              <a:spLocks/>
            </p:cNvSpPr>
            <p:nvPr/>
          </p:nvSpPr>
          <p:spPr>
            <a:xfrm>
              <a:off x="441009" y="1125758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Example SSH Configuration</a:t>
              </a:r>
              <a:endPara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8" y="1440390"/>
              <a:ext cx="4214608" cy="2500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344158" y="2136866"/>
            <a:ext cx="4793769" cy="4219783"/>
            <a:chOff x="4344158" y="2136866"/>
            <a:chExt cx="4793769" cy="421978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158" y="2427222"/>
              <a:ext cx="4793769" cy="3929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Placeholder 6"/>
            <p:cNvSpPr txBox="1">
              <a:spLocks/>
            </p:cNvSpPr>
            <p:nvPr/>
          </p:nvSpPr>
          <p:spPr>
            <a:xfrm>
              <a:off x="4344158" y="2136866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Example Verification of SSH</a:t>
              </a:r>
              <a:endPara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Modifying the SSH Configuration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4963"/>
            <a:ext cx="8382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9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664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Connecting to an SSH-Enabled Router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Two ways to connect:</a:t>
            </a:r>
          </a:p>
          <a:p>
            <a:r>
              <a:rPr lang="en-US" sz="1800" dirty="0" smtClean="0"/>
              <a:t>Enable SSH and use a Cisco router as an SSH server or SSH client.</a:t>
            </a:r>
          </a:p>
          <a:p>
            <a:pPr lvl="1"/>
            <a:r>
              <a:rPr lang="en-US" dirty="0" smtClean="0"/>
              <a:t>As a server, the router can accept SSH client connections</a:t>
            </a:r>
          </a:p>
          <a:p>
            <a:pPr lvl="1"/>
            <a:r>
              <a:rPr lang="en-US" dirty="0" smtClean="0"/>
              <a:t>As a client, the router can connect via SSH to another SSH-enabled router</a:t>
            </a:r>
          </a:p>
          <a:p>
            <a:r>
              <a:rPr lang="en-US" sz="1800" dirty="0" smtClean="0"/>
              <a:t>Use an SSH client running on a host, such as </a:t>
            </a:r>
            <a:r>
              <a:rPr lang="en-US" sz="1800" dirty="0" err="1" smtClean="0"/>
              <a:t>PuTTY</a:t>
            </a:r>
            <a:r>
              <a:rPr lang="en-US" sz="1800" dirty="0" smtClean="0"/>
              <a:t>, </a:t>
            </a:r>
            <a:r>
              <a:rPr lang="en-US" sz="1800" dirty="0" err="1" smtClean="0"/>
              <a:t>OpenSSH</a:t>
            </a:r>
            <a:r>
              <a:rPr lang="en-US" sz="1800" dirty="0" smtClean="0"/>
              <a:t>, or </a:t>
            </a:r>
            <a:r>
              <a:rPr lang="en-US" sz="1800" dirty="0" err="1" smtClean="0"/>
              <a:t>TeraTerm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08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112125" cy="1259868"/>
          </a:xfrm>
        </p:spPr>
        <p:txBody>
          <a:bodyPr/>
          <a:lstStyle/>
          <a:p>
            <a:r>
              <a:rPr lang="en-US" sz="4000" dirty="0" smtClean="0"/>
              <a:t>Section 2.2:</a:t>
            </a:r>
            <a:br>
              <a:rPr lang="en-US" sz="4000" dirty="0" smtClean="0"/>
            </a:br>
            <a:r>
              <a:rPr lang="en-US" sz="4000" dirty="0" smtClean="0"/>
              <a:t>Assigning Administrative Roles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50824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Configure administrative privilege levels to control command availability.</a:t>
            </a:r>
          </a:p>
          <a:p>
            <a:r>
              <a:rPr lang="en-US" sz="1800" dirty="0" smtClean="0"/>
              <a:t>Configure role-based CLI access to control command availability.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2.2.1:</a:t>
            </a:r>
            <a:br>
              <a:rPr lang="en-US" sz="2800" dirty="0" smtClean="0"/>
            </a:br>
            <a:r>
              <a:rPr lang="en-US" sz="2800" dirty="0" smtClean="0"/>
              <a:t>Configuring Privilege Levels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71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Limiting Command Availability</a:t>
            </a:r>
            <a:endParaRPr lang="en-US" sz="32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71095" y="1059705"/>
            <a:ext cx="4124265" cy="22326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Levels of access commands:</a:t>
            </a:r>
          </a:p>
          <a:p>
            <a:r>
              <a:rPr lang="en-US" sz="1200" dirty="0" smtClean="0"/>
              <a:t>User EXEC mode (privilege level 1)</a:t>
            </a:r>
          </a:p>
          <a:p>
            <a:pPr lvl="1"/>
            <a:r>
              <a:rPr lang="en-US" sz="1100" dirty="0" smtClean="0"/>
              <a:t>Lowest EXEC mode user privileges</a:t>
            </a:r>
          </a:p>
          <a:p>
            <a:pPr lvl="1"/>
            <a:r>
              <a:rPr lang="en-US" sz="1100" dirty="0" smtClean="0"/>
              <a:t>Only user-level command available at the router&gt; prompt</a:t>
            </a:r>
          </a:p>
          <a:p>
            <a:r>
              <a:rPr lang="en-US" sz="1200" dirty="0" smtClean="0"/>
              <a:t>Privileged EXEC mode (privilege level 15)</a:t>
            </a:r>
          </a:p>
          <a:p>
            <a:pPr lvl="1"/>
            <a:r>
              <a:rPr lang="en-US" sz="1100" dirty="0" smtClean="0"/>
              <a:t>All enable-level commands at the router# prompt</a:t>
            </a:r>
            <a:endParaRPr lang="en-US" sz="11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3726354"/>
            <a:ext cx="7170417" cy="6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4331" y="1059705"/>
            <a:ext cx="4341949" cy="206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/>
              <a:t>Privilege levels:</a:t>
            </a:r>
          </a:p>
          <a:p>
            <a:r>
              <a:rPr lang="en-US" sz="1200" dirty="0" smtClean="0"/>
              <a:t>Level 0: Predefined for user-level access privileges.</a:t>
            </a:r>
          </a:p>
          <a:p>
            <a:r>
              <a:rPr lang="en-US" sz="1200" dirty="0" smtClean="0"/>
              <a:t>Level 1: Default level for login with the router prompt.</a:t>
            </a:r>
          </a:p>
          <a:p>
            <a:r>
              <a:rPr lang="en-US" sz="1200" dirty="0" smtClean="0"/>
              <a:t>Level 2-14: May be customized for user-level privileges.</a:t>
            </a:r>
          </a:p>
          <a:p>
            <a:r>
              <a:rPr lang="en-US" sz="1200" dirty="0" smtClean="0"/>
              <a:t>Level 15: Reserved for the enable mode privileges.</a:t>
            </a:r>
            <a:endParaRPr lang="en-US" sz="1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52858" y="1059705"/>
            <a:ext cx="0" cy="2061867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 Placeholder 6"/>
          <p:cNvSpPr txBox="1">
            <a:spLocks/>
          </p:cNvSpPr>
          <p:nvPr/>
        </p:nvSpPr>
        <p:spPr>
          <a:xfrm>
            <a:off x="528636" y="3403539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Privilege Level Syntax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65760" y="3121572"/>
            <a:ext cx="8328660" cy="15240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4368229"/>
            <a:ext cx="7112250" cy="191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2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and Assigning Privilege Levels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28788"/>
            <a:ext cx="8324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5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Limitations of Privilege Levels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r>
              <a:rPr lang="en-US" sz="1800" dirty="0" smtClean="0"/>
              <a:t>No access control to specific interfaces, ports, logical interfaces, and slots on a router</a:t>
            </a:r>
          </a:p>
          <a:p>
            <a:r>
              <a:rPr lang="en-US" sz="1800" dirty="0" smtClean="0"/>
              <a:t>Commands available at lower privilege levels are always executable at higher privilege levels</a:t>
            </a:r>
          </a:p>
          <a:p>
            <a:r>
              <a:rPr lang="en-US" sz="1800" dirty="0" smtClean="0"/>
              <a:t>Commands specifically set at higher privilege levels are not available for lower privilege users</a:t>
            </a:r>
          </a:p>
          <a:p>
            <a:r>
              <a:rPr lang="en-US" sz="1800" dirty="0" smtClean="0"/>
              <a:t>Assigning a command with multiple keywords allows access to all commands that use those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58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34540"/>
            <a:ext cx="8112125" cy="711228"/>
          </a:xfrm>
        </p:spPr>
        <p:txBody>
          <a:bodyPr/>
          <a:lstStyle/>
          <a:p>
            <a:r>
              <a:rPr lang="en-US" sz="4000" dirty="0" smtClean="0"/>
              <a:t>Section 2.1:</a:t>
            </a:r>
            <a:br>
              <a:rPr lang="en-US" sz="4000" dirty="0" smtClean="0"/>
            </a:br>
            <a:r>
              <a:rPr lang="en-US" sz="4000" dirty="0" smtClean="0"/>
              <a:t>Securing Device Access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672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Explain how to secure a network perimeter.</a:t>
            </a:r>
          </a:p>
          <a:p>
            <a:r>
              <a:rPr lang="en-US" sz="1800" dirty="0" smtClean="0"/>
              <a:t>Configure  secure administrative access to Cisco routers.</a:t>
            </a:r>
          </a:p>
          <a:p>
            <a:r>
              <a:rPr lang="en-US" sz="1800" dirty="0" smtClean="0"/>
              <a:t>Configure enhanced security for virtual logins.</a:t>
            </a:r>
          </a:p>
          <a:p>
            <a:r>
              <a:rPr lang="en-US" sz="1800" dirty="0" smtClean="0"/>
              <a:t>Configure an SSH daemon for secure remote management.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2.2.2:</a:t>
            </a:r>
            <a:br>
              <a:rPr lang="en-US" sz="2800" dirty="0" smtClean="0"/>
            </a:br>
            <a:r>
              <a:rPr lang="en-US" sz="2800" dirty="0" smtClean="0"/>
              <a:t>Configuring Role-Based CLI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22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Role-Based CLI Access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For example:</a:t>
            </a:r>
          </a:p>
          <a:p>
            <a:r>
              <a:rPr lang="en-US" sz="1800" dirty="0" smtClean="0"/>
              <a:t>Security operator privileges</a:t>
            </a:r>
          </a:p>
          <a:p>
            <a:pPr lvl="1"/>
            <a:r>
              <a:rPr lang="en-US" sz="1400" dirty="0" smtClean="0"/>
              <a:t>Configure AAA</a:t>
            </a:r>
          </a:p>
          <a:p>
            <a:pPr lvl="1"/>
            <a:r>
              <a:rPr lang="en-US" sz="1400" dirty="0" smtClean="0"/>
              <a:t>Issue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sz="1400" dirty="0" smtClean="0"/>
              <a:t> commands</a:t>
            </a:r>
          </a:p>
          <a:p>
            <a:pPr lvl="1"/>
            <a:r>
              <a:rPr lang="en-US" sz="1400" dirty="0" smtClean="0"/>
              <a:t>Configure firewall</a:t>
            </a:r>
          </a:p>
          <a:p>
            <a:pPr lvl="1"/>
            <a:r>
              <a:rPr lang="en-US" sz="1400" dirty="0" smtClean="0"/>
              <a:t>Configure IDS/IPS</a:t>
            </a:r>
          </a:p>
          <a:p>
            <a:pPr lvl="1"/>
            <a:r>
              <a:rPr lang="en-US" sz="1400" dirty="0" smtClean="0"/>
              <a:t>Configure </a:t>
            </a:r>
            <a:r>
              <a:rPr lang="en-US" sz="1400" dirty="0" err="1" smtClean="0"/>
              <a:t>NetFlow</a:t>
            </a:r>
            <a:endParaRPr lang="en-US" sz="1400" dirty="0" smtClean="0"/>
          </a:p>
          <a:p>
            <a:r>
              <a:rPr lang="en-US" sz="1800" dirty="0" smtClean="0"/>
              <a:t>WAN engineer privileges</a:t>
            </a:r>
          </a:p>
          <a:p>
            <a:pPr lvl="1"/>
            <a:r>
              <a:rPr lang="en-US" sz="1400" dirty="0" smtClean="0"/>
              <a:t>Configure routing</a:t>
            </a:r>
          </a:p>
          <a:p>
            <a:pPr lvl="1"/>
            <a:r>
              <a:rPr lang="en-US" sz="1400" dirty="0" smtClean="0"/>
              <a:t>Configure interfaces</a:t>
            </a:r>
          </a:p>
          <a:p>
            <a:pPr lvl="1"/>
            <a:r>
              <a:rPr lang="en-US" sz="1400" dirty="0" smtClean="0"/>
              <a:t>Issue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sz="1400" dirty="0" smtClean="0"/>
              <a:t> commands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10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Role-Based Views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309688"/>
            <a:ext cx="74485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Role-Based Views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1356360"/>
            <a:ext cx="64960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26298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3935730"/>
            <a:ext cx="65055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5213985"/>
            <a:ext cx="65151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744855" y="103936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44855" y="23128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744854" y="361111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744853" y="488937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4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Role-Based CLI </a:t>
            </a:r>
            <a:r>
              <a:rPr lang="en-US" sz="3200" dirty="0" err="1" smtClean="0"/>
              <a:t>Superviews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703070"/>
            <a:ext cx="6477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32013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4692968"/>
            <a:ext cx="6496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02920" y="138607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02920" y="28843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20" y="43835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Verify Role-Based CLI Views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686878"/>
            <a:ext cx="82105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66725" y="139293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Enable Root View and Verify All Views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9300"/>
            <a:ext cx="8112125" cy="1206528"/>
          </a:xfrm>
        </p:spPr>
        <p:txBody>
          <a:bodyPr/>
          <a:lstStyle/>
          <a:p>
            <a:r>
              <a:rPr lang="en-US" sz="4000" dirty="0" smtClean="0"/>
              <a:t>Section 2.3:</a:t>
            </a:r>
            <a:br>
              <a:rPr lang="en-US" sz="4000" dirty="0" smtClean="0"/>
            </a:br>
            <a:r>
              <a:rPr lang="en-US" sz="4000" dirty="0" smtClean="0"/>
              <a:t>Monitoring and Managing Devices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63468"/>
            <a:ext cx="8442960" cy="2785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Use the Cisco IOS resilient configuration feature to secure the Cisco IOS image and configuration files.</a:t>
            </a:r>
          </a:p>
          <a:p>
            <a:r>
              <a:rPr lang="en-US" sz="1800" dirty="0" smtClean="0"/>
              <a:t>Compare in-band and out-of band management access.</a:t>
            </a:r>
          </a:p>
          <a:p>
            <a:r>
              <a:rPr lang="en-US" sz="1800" dirty="0" smtClean="0"/>
              <a:t>Configure syslog to log system events.</a:t>
            </a:r>
          </a:p>
          <a:p>
            <a:r>
              <a:rPr lang="en-US" sz="1800" dirty="0" smtClean="0"/>
              <a:t>Configure secure SNMPv3 access using ACL</a:t>
            </a:r>
          </a:p>
          <a:p>
            <a:r>
              <a:rPr lang="en-US" sz="1800" dirty="0" smtClean="0"/>
              <a:t>Configure NTP to enable accurate </a:t>
            </a:r>
            <a:r>
              <a:rPr lang="en-US" sz="1800" dirty="0" err="1" smtClean="0"/>
              <a:t>timestamping</a:t>
            </a:r>
            <a:r>
              <a:rPr lang="en-US" sz="1800" dirty="0" smtClean="0"/>
              <a:t> between all devices.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76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2.3.1:</a:t>
            </a:r>
            <a:br>
              <a:rPr lang="en-US" sz="2800" dirty="0" smtClean="0"/>
            </a:br>
            <a:r>
              <a:rPr lang="en-US" sz="2800" dirty="0" smtClean="0"/>
              <a:t>Securing Cisco IOS Image and Configuration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IOS Resilient Configuration Feature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719263"/>
            <a:ext cx="58769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Enabling the IOS Image Resilience Feature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70610"/>
            <a:ext cx="83439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0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2.1.1:</a:t>
            </a:r>
            <a:br>
              <a:rPr lang="en-US" sz="2800" dirty="0" smtClean="0"/>
            </a:br>
            <a:r>
              <a:rPr lang="en-US" sz="2800" dirty="0" smtClean="0"/>
              <a:t>Securing the Edge Router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74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Primary </a:t>
            </a:r>
            <a:r>
              <a:rPr lang="en-US" sz="3200" dirty="0" err="1" smtClean="0"/>
              <a:t>Bootset</a:t>
            </a:r>
            <a:r>
              <a:rPr lang="en-US" sz="3200" dirty="0" smtClean="0"/>
              <a:t> Image</a:t>
            </a:r>
            <a:endParaRPr 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30605"/>
            <a:ext cx="73914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Secure Copy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313639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Configure the router for server-side SCP with local AAA: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SSH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at least one user with privilege level 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Enable AAA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Specify that the local database is to be used for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command authorization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Enable SCP server-side functionality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Recovering a Router Password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100328"/>
            <a:ext cx="7604760" cy="31363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Connect to the console port.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Record the configuration register setting.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Power cycle the router.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Issue the break sequence.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default configuration register with the </a:t>
            </a:r>
            <a:r>
              <a:rPr lang="en-US" sz="1400" dirty="0" err="1" smtClean="0"/>
              <a:t>confreg</a:t>
            </a:r>
            <a:r>
              <a:rPr lang="en-US" sz="1400" dirty="0" smtClean="0"/>
              <a:t> 0x2142 command.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Reboot the router.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Press Ctrl-C to skip the initial setup procedure.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Put the router into privileged EXEC mode.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Copy the startup configuration to the running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Verify the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enable secret password.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Enable all interfaces.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-register with the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-register </a:t>
            </a:r>
            <a:r>
              <a:rPr lang="en-US" sz="1400" dirty="0" err="1" smtClean="0"/>
              <a:t>configuration_register_setting</a:t>
            </a:r>
            <a:r>
              <a:rPr lang="en-US" sz="1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Save the configuration changes.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Password Recovery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12527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80" y="290835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671059"/>
            <a:ext cx="4711064" cy="163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242560" y="5197652"/>
            <a:ext cx="3529965" cy="579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Password Recovery Functionality is Disabled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42900" y="3490241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No Service Password Recovery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12080" y="1660398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Disable Password Recovery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2.3.2:</a:t>
            </a:r>
            <a:br>
              <a:rPr lang="en-US" sz="2800" dirty="0" smtClean="0"/>
            </a:br>
            <a:r>
              <a:rPr lang="en-US" sz="2800" dirty="0" smtClean="0"/>
              <a:t>Secure Management and Reporting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27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Determining the Type of Management Access</a:t>
            </a:r>
            <a:endParaRPr 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" y="1214225"/>
            <a:ext cx="5278755" cy="20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19" y="3361561"/>
            <a:ext cx="4211955" cy="300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78816" y="1272373"/>
            <a:ext cx="3007044" cy="1886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In-Band Management: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Apply only to devices that need to be managed or monitored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Use IPsec, SSH, or SSL when possible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Decide whether the management channel need to be open at all time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60120" y="4220120"/>
            <a:ext cx="3314699" cy="1290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Out-of-Band (OOB) Management: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Provide highest level of security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Mitigate the risk of passing management protocols over the production network</a:t>
            </a:r>
          </a:p>
        </p:txBody>
      </p:sp>
    </p:spTree>
    <p:extLst>
      <p:ext uri="{BB962C8B-B14F-4D97-AF65-F5344CB8AC3E}">
        <p14:creationId xmlns:p14="http://schemas.microsoft.com/office/powerpoint/2010/main" val="5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2.3.3:</a:t>
            </a:r>
            <a:br>
              <a:rPr lang="en-US" sz="2800" dirty="0" smtClean="0"/>
            </a:br>
            <a:r>
              <a:rPr lang="en-US" sz="2800" dirty="0" smtClean="0"/>
              <a:t>Using Syslog for 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48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Syslog</a:t>
            </a:r>
            <a:endParaRPr 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757363"/>
            <a:ext cx="52387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Operation</a:t>
            </a:r>
            <a:endParaRPr lang="en-US" sz="3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183474"/>
            <a:ext cx="7303770" cy="506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Message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1561847"/>
            <a:ext cx="5222169" cy="167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3867685"/>
            <a:ext cx="5073967" cy="24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Security Levels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01979" y="357332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 Severity Levels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the Network Infrastructure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" y="1148570"/>
            <a:ext cx="7493318" cy="508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Message (Cont.)</a:t>
            </a:r>
            <a:endParaRPr lang="en-US" sz="3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1585"/>
            <a:ext cx="82867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2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Systems</a:t>
            </a:r>
            <a:endParaRPr lang="en-US" sz="3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8" y="1041569"/>
            <a:ext cx="7675245" cy="521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2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System Logging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1542098"/>
            <a:ext cx="7610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2843213"/>
            <a:ext cx="75723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409860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538638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19" y="252622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 (optional)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07683" y="379380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02918" y="50693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4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2.3.4:</a:t>
            </a:r>
            <a:br>
              <a:rPr lang="en-US" sz="2800" dirty="0" smtClean="0"/>
            </a:br>
            <a:r>
              <a:rPr lang="en-US" sz="2800" dirty="0" smtClean="0"/>
              <a:t>Using SNMP for 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SNMP</a:t>
            </a:r>
            <a:endParaRPr 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178243"/>
            <a:ext cx="62007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8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Management Information Base</a:t>
            </a:r>
            <a:endParaRPr 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212533"/>
            <a:ext cx="62960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423989" y="1264158"/>
            <a:ext cx="1654492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Cisco MIB Hierarchy</a:t>
            </a:r>
            <a:endParaRPr lang="en-US" sz="18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SNMP Versions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771650"/>
            <a:ext cx="59912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SNMP Vulnerabilities</a:t>
            </a:r>
            <a:endParaRPr 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1197"/>
            <a:ext cx="6934200" cy="510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5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SNMPv3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5780" y="1042988"/>
            <a:ext cx="6878003" cy="3438169"/>
            <a:chOff x="631508" y="1462088"/>
            <a:chExt cx="7869555" cy="393382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1462088"/>
              <a:ext cx="7858125" cy="393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631508" y="1619250"/>
              <a:ext cx="4793931" cy="12687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</a:rPr>
                <a:t>Message integrity &amp; authentication</a:t>
              </a:r>
            </a:p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  <a:cs typeface="Courier New" panose="02070309020205020404" pitchFamily="49" charset="0"/>
                </a:rPr>
                <a:t>Encryption</a:t>
              </a:r>
            </a:p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  <a:cs typeface="Courier New" panose="02070309020205020404" pitchFamily="49" charset="0"/>
                </a:rPr>
                <a:t>Access control</a:t>
              </a:r>
            </a:p>
          </p:txBody>
        </p:sp>
      </p:grpSp>
      <p:sp>
        <p:nvSpPr>
          <p:cNvPr id="6" name="Text Placeholder 6"/>
          <p:cNvSpPr txBox="1">
            <a:spLocks/>
          </p:cNvSpPr>
          <p:nvPr/>
        </p:nvSpPr>
        <p:spPr>
          <a:xfrm>
            <a:off x="535770" y="4672584"/>
            <a:ext cx="7571910" cy="1682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Transmissions from manager to agent may be authenticated to guarantee the identity of the sender and the integrity and timeliness of a </a:t>
            </a:r>
            <a:r>
              <a:rPr lang="en-US" sz="1400" dirty="0" smtClean="0"/>
              <a:t>message.</a:t>
            </a:r>
          </a:p>
          <a:p>
            <a:r>
              <a:rPr lang="en-US" sz="1400" dirty="0" smtClean="0"/>
              <a:t>SNMPv3 messages may be encrypted to ensure privacy.</a:t>
            </a:r>
          </a:p>
          <a:p>
            <a:r>
              <a:rPr lang="en-US" sz="1400" dirty="0" smtClean="0"/>
              <a:t>Agent may enforce access control to restrict each principal to certain actions on specific portions of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06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SNMPv3 Security</a:t>
            </a:r>
            <a:endParaRPr 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190625"/>
            <a:ext cx="76581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Edge Router Security Approaches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" y="1199280"/>
            <a:ext cx="8301038" cy="1348180"/>
            <a:chOff x="419100" y="1108596"/>
            <a:chExt cx="8301038" cy="1348180"/>
          </a:xfrm>
        </p:grpSpPr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419100" y="110859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Single Router Approach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60" y="1432357"/>
              <a:ext cx="6429376" cy="10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19100" y="2908422"/>
            <a:ext cx="8302298" cy="1286717"/>
            <a:chOff x="419100" y="2817738"/>
            <a:chExt cx="8302298" cy="12867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142602"/>
              <a:ext cx="6343650" cy="96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420360" y="2817738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Defense in Depth Approach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7678" y="4528106"/>
            <a:ext cx="8301038" cy="1610364"/>
            <a:chOff x="437678" y="4528106"/>
            <a:chExt cx="8301038" cy="161036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8" y="4852970"/>
              <a:ext cx="6419850" cy="128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Placeholder 6"/>
            <p:cNvSpPr txBox="1">
              <a:spLocks/>
            </p:cNvSpPr>
            <p:nvPr/>
          </p:nvSpPr>
          <p:spPr>
            <a:xfrm>
              <a:off x="437678" y="452810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DMZ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SNMPv3 Configuration Example</a:t>
            </a:r>
            <a:endParaRPr lang="en-US" sz="3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23988"/>
            <a:ext cx="82581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Verifying the SNMPv3 Configuration</a:t>
            </a:r>
            <a:endParaRPr lang="en-US" sz="3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102995"/>
            <a:ext cx="61626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8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2.3.5:</a:t>
            </a:r>
            <a:br>
              <a:rPr lang="en-US" sz="2800" dirty="0" smtClean="0"/>
            </a:br>
            <a:r>
              <a:rPr lang="en-US" sz="2800" dirty="0" smtClean="0"/>
              <a:t>Using NTP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2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Time Protocol</a:t>
            </a:r>
            <a:endParaRPr lang="en-US" sz="32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576513"/>
            <a:ext cx="74485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NTP Server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1158613"/>
            <a:ext cx="5562600" cy="141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2940559"/>
            <a:ext cx="2699385" cy="11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4416630"/>
            <a:ext cx="6116955" cy="190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14299" y="1686874"/>
            <a:ext cx="2560320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Topology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98120" y="3245082"/>
            <a:ext cx="2476499" cy="566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Configuration on R1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304799" y="5032993"/>
            <a:ext cx="2369820" cy="670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Configuration on R2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NTP Authentication</a:t>
            </a:r>
            <a:endParaRPr lang="en-US" sz="3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38375"/>
            <a:ext cx="68008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610187" cy="1275108"/>
          </a:xfrm>
        </p:spPr>
        <p:txBody>
          <a:bodyPr/>
          <a:lstStyle/>
          <a:p>
            <a:r>
              <a:rPr lang="en-US" sz="4000" dirty="0" smtClean="0"/>
              <a:t>Section 2.4:</a:t>
            </a:r>
            <a:br>
              <a:rPr lang="en-US" sz="4000" dirty="0" smtClean="0"/>
            </a:br>
            <a:r>
              <a:rPr lang="en-US" sz="4000" dirty="0" smtClean="0"/>
              <a:t>Using Automated Security Features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4244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Use security audit tools to determine IOS-based router vulnerabilities.</a:t>
            </a:r>
          </a:p>
          <a:p>
            <a:r>
              <a:rPr lang="en-US" sz="1800" dirty="0" smtClean="0"/>
              <a:t>Use </a:t>
            </a:r>
            <a:r>
              <a:rPr lang="en-US" sz="1800" dirty="0" err="1" smtClean="0"/>
              <a:t>AutoSecure</a:t>
            </a:r>
            <a:r>
              <a:rPr lang="en-US" sz="1800" dirty="0" smtClean="0"/>
              <a:t> to enable security on IOS-based routers.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2.4.1:</a:t>
            </a:r>
            <a:br>
              <a:rPr lang="en-US" sz="2800" dirty="0" smtClean="0"/>
            </a:br>
            <a:r>
              <a:rPr lang="en-US" sz="2800" dirty="0" smtClean="0"/>
              <a:t>Performing a Security Audit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8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Discovery Protocols CDP and LLDP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265873" y="1174308"/>
            <a:ext cx="6612254" cy="5136957"/>
            <a:chOff x="1379220" y="1174308"/>
            <a:chExt cx="6612254" cy="5136957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839" y="1174308"/>
              <a:ext cx="6604635" cy="284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" y="4013143"/>
              <a:ext cx="6609398" cy="2298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5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Settings for Protocols and Services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40279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There is a detailed list of security settings for protocols and services provided in Figure 2 of this page in the course.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Additional recommended practices to ensure a device is secure:</a:t>
            </a:r>
          </a:p>
          <a:p>
            <a:r>
              <a:rPr lang="en-US" sz="1800" dirty="0" smtClean="0"/>
              <a:t>Disable unnecessary services and interfaces.</a:t>
            </a:r>
          </a:p>
          <a:p>
            <a:r>
              <a:rPr lang="en-US" sz="1800" dirty="0" smtClean="0"/>
              <a:t>Disable and restrict commonly configured management services.</a:t>
            </a:r>
          </a:p>
          <a:p>
            <a:r>
              <a:rPr lang="en-US" sz="1800" dirty="0" smtClean="0"/>
              <a:t>Disable probes and scans. Ensure terminal access security.</a:t>
            </a:r>
          </a:p>
          <a:p>
            <a:r>
              <a:rPr lang="en-US" sz="1800" dirty="0" smtClean="0"/>
              <a:t>Disable gratuitous and proxy ARPs</a:t>
            </a:r>
          </a:p>
          <a:p>
            <a:r>
              <a:rPr lang="en-US" sz="1800" dirty="0" smtClean="0"/>
              <a:t>Disable IP-directed broadcasts.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1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Three Areas of Router Security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342073"/>
            <a:ext cx="74009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2.4.2:</a:t>
            </a:r>
            <a:br>
              <a:rPr lang="en-US" sz="2800" dirty="0" smtClean="0"/>
            </a:br>
            <a:r>
              <a:rPr lang="en-US" sz="2800" dirty="0" smtClean="0"/>
              <a:t>Locking Down a Router Using </a:t>
            </a:r>
            <a:r>
              <a:rPr lang="en-US" sz="2800" dirty="0" err="1" smtClean="0"/>
              <a:t>AutoSecure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33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</a:t>
            </a:r>
            <a:r>
              <a:rPr lang="en-US" sz="3200" dirty="0" err="1" smtClean="0"/>
              <a:t>AutoSecure</a:t>
            </a:r>
            <a:endParaRPr lang="en-US" sz="32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57350"/>
            <a:ext cx="65151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Using the Cisco </a:t>
            </a:r>
            <a:r>
              <a:rPr lang="en-US" sz="3200" dirty="0" err="1" smtClean="0"/>
              <a:t>AutoSecure</a:t>
            </a:r>
            <a:r>
              <a:rPr lang="en-US" sz="3200" dirty="0" smtClean="0"/>
              <a:t> Feature</a:t>
            </a:r>
            <a:endParaRPr lang="en-US" sz="32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72528"/>
            <a:ext cx="7572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239530"/>
            <a:ext cx="6419850" cy="404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Using the auto secure Command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237488"/>
            <a:ext cx="7604760" cy="36774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auto secure command is entered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Wizard gathers information about the outside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AutoSecure secures the management plane by disabling unnecessary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AutoSecure</a:t>
            </a:r>
            <a:r>
              <a:rPr lang="en-US" sz="1800" dirty="0" smtClean="0"/>
              <a:t> prompts for a banner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AutoSecure</a:t>
            </a:r>
            <a:r>
              <a:rPr lang="en-US" sz="1800" dirty="0" smtClean="0"/>
              <a:t> prompts for passwords and enables password and login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Interfaces are secured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Forwarding plane is secured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61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1996440"/>
            <a:ext cx="8112125" cy="1176048"/>
          </a:xfrm>
        </p:spPr>
        <p:txBody>
          <a:bodyPr/>
          <a:lstStyle/>
          <a:p>
            <a:r>
              <a:rPr lang="en-US" sz="4000" dirty="0" smtClean="0"/>
              <a:t>Section 2.5:</a:t>
            </a:r>
            <a:br>
              <a:rPr lang="en-US" sz="4000" dirty="0" smtClean="0"/>
            </a:br>
            <a:r>
              <a:rPr lang="en-US" sz="4000" dirty="0" smtClean="0"/>
              <a:t>Securing the Control Plane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7108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Configure a routing protocol authentication.</a:t>
            </a:r>
          </a:p>
          <a:p>
            <a:r>
              <a:rPr lang="en-US" sz="1800" dirty="0" smtClean="0"/>
              <a:t>Explain the function of Control Plane Policing.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43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2.5.1:</a:t>
            </a:r>
            <a:br>
              <a:rPr lang="en-US" sz="2800" dirty="0" smtClean="0"/>
            </a:br>
            <a:r>
              <a:rPr lang="en-US" sz="2800" dirty="0" smtClean="0"/>
              <a:t>Routing Protocol Authentication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8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Routing Protocol Spoofing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37383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Consequences of protocol spoofing:</a:t>
            </a:r>
          </a:p>
          <a:p>
            <a:r>
              <a:rPr lang="en-US" sz="1800" dirty="0" smtClean="0"/>
              <a:t>Redirect traffic to create routing loops.</a:t>
            </a:r>
          </a:p>
          <a:p>
            <a:r>
              <a:rPr lang="en-US" sz="1800" dirty="0" smtClean="0"/>
              <a:t>Redirect traffic so it can be monitored on an insecure link.</a:t>
            </a:r>
          </a:p>
          <a:p>
            <a:r>
              <a:rPr lang="en-US" sz="1800" dirty="0" smtClean="0"/>
              <a:t>Redirect traffic to discard it.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15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OSPF MD5 Routing Protocol Authentication</a:t>
            </a:r>
            <a:endParaRPr lang="en-US" sz="32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1135904"/>
            <a:ext cx="7831455" cy="507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OSPF SHA Routing Protocol Authentication</a:t>
            </a:r>
            <a:endParaRPr lang="en-US" sz="32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666875"/>
            <a:ext cx="86010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2.5.2:</a:t>
            </a:r>
            <a:br>
              <a:rPr lang="en-US" sz="2800" dirty="0" smtClean="0"/>
            </a:br>
            <a:r>
              <a:rPr lang="en-US" sz="2800" dirty="0" smtClean="0"/>
              <a:t>Control Plane Policing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63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Administrative Access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19100" y="1222248"/>
            <a:ext cx="8577072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Tasks:</a:t>
            </a:r>
          </a:p>
          <a:p>
            <a:r>
              <a:rPr lang="en-US" sz="1800" dirty="0" smtClean="0"/>
              <a:t>Restrict device accessibility</a:t>
            </a:r>
          </a:p>
          <a:p>
            <a:r>
              <a:rPr lang="en-US" sz="1800" dirty="0" smtClean="0"/>
              <a:t>Log and account for all access</a:t>
            </a:r>
          </a:p>
          <a:p>
            <a:r>
              <a:rPr lang="en-US" sz="1800" dirty="0" smtClean="0"/>
              <a:t>Authenticate access</a:t>
            </a:r>
          </a:p>
          <a:p>
            <a:r>
              <a:rPr lang="en-US" sz="1800" dirty="0" smtClean="0"/>
              <a:t>Authorize actions</a:t>
            </a:r>
          </a:p>
          <a:p>
            <a:r>
              <a:rPr lang="en-US" sz="1800" dirty="0" smtClean="0"/>
              <a:t>Present legal notification</a:t>
            </a:r>
          </a:p>
          <a:p>
            <a:r>
              <a:rPr lang="en-US" sz="1800" dirty="0" smtClean="0"/>
              <a:t>Ensure the confidentiality of data</a:t>
            </a:r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Device Operations</a:t>
            </a:r>
            <a:endParaRPr lang="en-US" sz="32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21093"/>
            <a:ext cx="81819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Control and Management Plane Vulnerabilities</a:t>
            </a:r>
            <a:endParaRPr lang="en-US" sz="32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137285"/>
            <a:ext cx="81343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err="1" smtClean="0"/>
              <a:t>CoPP</a:t>
            </a:r>
            <a:r>
              <a:rPr lang="en-US" sz="3200" dirty="0" smtClean="0"/>
              <a:t> Operation</a:t>
            </a:r>
            <a:endParaRPr 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572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49780"/>
            <a:ext cx="8112125" cy="1282728"/>
          </a:xfrm>
        </p:spPr>
        <p:txBody>
          <a:bodyPr/>
          <a:lstStyle/>
          <a:p>
            <a:r>
              <a:rPr lang="en-US" sz="4000" dirty="0" smtClean="0"/>
              <a:t>Section 2.6: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432048"/>
            <a:ext cx="8577072" cy="2763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Chapter Objectives:</a:t>
            </a:r>
          </a:p>
          <a:p>
            <a:r>
              <a:rPr lang="en-US" sz="1800" dirty="0" smtClean="0"/>
              <a:t>Configure secure administrative access.</a:t>
            </a:r>
          </a:p>
          <a:p>
            <a:r>
              <a:rPr lang="en-US" sz="1800" dirty="0" smtClean="0"/>
              <a:t>Configure command authorization using privilege levels and role-based CLI.</a:t>
            </a:r>
          </a:p>
          <a:p>
            <a:r>
              <a:rPr lang="en-US" sz="1800" dirty="0" smtClean="0"/>
              <a:t>Implement the secure management and monitoring of network devices.</a:t>
            </a:r>
          </a:p>
          <a:p>
            <a:r>
              <a:rPr lang="en-US" sz="1800" dirty="0" smtClean="0"/>
              <a:t>Use automated features to enable security on IOS-based routers.</a:t>
            </a:r>
          </a:p>
          <a:p>
            <a:r>
              <a:rPr lang="en-US" sz="1800" dirty="0" smtClean="0"/>
              <a:t>Implement control plane security.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08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49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Instructor Resources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99" y="1318260"/>
            <a:ext cx="3314701" cy="4991099"/>
          </a:xfrm>
        </p:spPr>
        <p:txBody>
          <a:bodyPr/>
          <a:lstStyle/>
          <a:p>
            <a:r>
              <a:rPr lang="en-US" sz="1800" b="1" dirty="0" smtClean="0"/>
              <a:t>Remember</a:t>
            </a:r>
            <a:r>
              <a:rPr lang="en-US" sz="1800" dirty="0" smtClean="0"/>
              <a:t>, there are helpful tutorials and user guides available via your </a:t>
            </a:r>
            <a:r>
              <a:rPr lang="en-US" sz="1800" dirty="0" err="1" smtClean="0"/>
              <a:t>NetSpace</a:t>
            </a:r>
            <a:r>
              <a:rPr lang="en-US" sz="1800" dirty="0" smtClean="0"/>
              <a:t> </a:t>
            </a:r>
            <a:r>
              <a:rPr lang="en-US" sz="1800" dirty="0"/>
              <a:t>home </a:t>
            </a:r>
            <a:r>
              <a:rPr lang="en-US" sz="1800" dirty="0" smtClean="0"/>
              <a:t>page. (</a:t>
            </a:r>
            <a:r>
              <a:rPr lang="en-US" sz="1800" dirty="0"/>
              <a:t>https://</a:t>
            </a:r>
            <a:r>
              <a:rPr lang="en-US" sz="1800" dirty="0" smtClean="0"/>
              <a:t>www.netacad.com)</a:t>
            </a:r>
          </a:p>
          <a:p>
            <a:r>
              <a:rPr lang="en-US" sz="1800" dirty="0" smtClean="0"/>
              <a:t>These resources cover a variety of topics including navigation, assessments, and assignments.</a:t>
            </a:r>
          </a:p>
          <a:p>
            <a:r>
              <a:rPr lang="en-US" sz="1800" dirty="0" smtClean="0"/>
              <a:t>A screenshot has been provided here highlighting the tutorials related to activating exams, managing assessments, and creating quizzes.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61" y="1531620"/>
            <a:ext cx="4997317" cy="23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3" y="4336386"/>
            <a:ext cx="34194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648897" y="5370353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58684" y="4692242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43304" y="5146646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86867" y="2033142"/>
            <a:ext cx="276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9062" y="2354091"/>
            <a:ext cx="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Local and Remote Access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" y="1859278"/>
            <a:ext cx="2367107" cy="356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1859279"/>
            <a:ext cx="5995987" cy="124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4449969"/>
            <a:ext cx="6042660" cy="97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76090" y="1443228"/>
            <a:ext cx="236710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Local Access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918934" y="144322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Remote Access Using Telnet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18934" y="409498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Remote Access Using Modem and Aux Port</a:t>
            </a:r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2013</TotalTime>
  <Words>2013</Words>
  <Application>Microsoft Office PowerPoint</Application>
  <PresentationFormat>On-screen Show (4:3)</PresentationFormat>
  <Paragraphs>423</Paragraphs>
  <Slides>85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NetAcad_White_PPT_Template 05Oct12</vt:lpstr>
      <vt:lpstr>Chapter 2:  Securing Network Devices</vt:lpstr>
      <vt:lpstr>Chapter Outline</vt:lpstr>
      <vt:lpstr>Section 2.1: Securing Device Access</vt:lpstr>
      <vt:lpstr>Topic 2.1.1: Securing the Edge Router</vt:lpstr>
      <vt:lpstr>Securing the Network Infrastructure</vt:lpstr>
      <vt:lpstr>Edge Router Security Approaches</vt:lpstr>
      <vt:lpstr>Three Areas of Router Security</vt:lpstr>
      <vt:lpstr>Secure Administrative Access</vt:lpstr>
      <vt:lpstr>Secure Local and Remote Access</vt:lpstr>
      <vt:lpstr>Secure Local and Remote Access (Cont.)</vt:lpstr>
      <vt:lpstr>Topic 2.1.2: Configuring Secure Administrative Access</vt:lpstr>
      <vt:lpstr>Strong Passwords</vt:lpstr>
      <vt:lpstr>Increasing Access Security</vt:lpstr>
      <vt:lpstr>Secret Password Algorithms</vt:lpstr>
      <vt:lpstr>Securing Line Access</vt:lpstr>
      <vt:lpstr>Topic 2.1.3: Configuring Enhanced Security for Virtual Logins</vt:lpstr>
      <vt:lpstr>Enhancing the Login Process</vt:lpstr>
      <vt:lpstr>Configuring Login Enhancement Features</vt:lpstr>
      <vt:lpstr>Enable Login Enhancements</vt:lpstr>
      <vt:lpstr>Logging Failed Attempts</vt:lpstr>
      <vt:lpstr>Topic 2.1.4: Configuring SSH</vt:lpstr>
      <vt:lpstr>Steps for Configuring SSH</vt:lpstr>
      <vt:lpstr>Modifying the SSH Configuration</vt:lpstr>
      <vt:lpstr>Connecting to an SSH-Enabled Router</vt:lpstr>
      <vt:lpstr>Section 2.2: Assigning Administrative Roles</vt:lpstr>
      <vt:lpstr>Topic 2.2.1: Configuring Privilege Levels</vt:lpstr>
      <vt:lpstr>Limiting Command Availability</vt:lpstr>
      <vt:lpstr>Configuring and Assigning Privilege Levels</vt:lpstr>
      <vt:lpstr>Limitations of Privilege Levels</vt:lpstr>
      <vt:lpstr>Topic 2.2.2: Configuring Role-Based CLI</vt:lpstr>
      <vt:lpstr>Role-Based CLI Access</vt:lpstr>
      <vt:lpstr>Role-Based Views</vt:lpstr>
      <vt:lpstr>Configuring Role-Based Views</vt:lpstr>
      <vt:lpstr>Configuring Role-Based CLI Superviews</vt:lpstr>
      <vt:lpstr>Verify Role-Based CLI Views</vt:lpstr>
      <vt:lpstr>Section 2.3: Monitoring and Managing Devices</vt:lpstr>
      <vt:lpstr>Topic 2.3.1: Securing Cisco IOS Image and Configuration Files</vt:lpstr>
      <vt:lpstr>Cisco IOS Resilient Configuration Feature</vt:lpstr>
      <vt:lpstr>Enabling the IOS Image Resilience Feature</vt:lpstr>
      <vt:lpstr>The Primary Bootset Image</vt:lpstr>
      <vt:lpstr>Configuring Secure Copy</vt:lpstr>
      <vt:lpstr>Recovering a Router Password</vt:lpstr>
      <vt:lpstr>Password Recovery</vt:lpstr>
      <vt:lpstr>Topic 2.3.2: Secure Management and Reporting</vt:lpstr>
      <vt:lpstr>Determining the Type of Management Access</vt:lpstr>
      <vt:lpstr>Topic 2.3.3: Using Syslog for Network Security</vt:lpstr>
      <vt:lpstr>Introduction to Syslog</vt:lpstr>
      <vt:lpstr>Syslog Operation</vt:lpstr>
      <vt:lpstr>Syslog Message</vt:lpstr>
      <vt:lpstr>Syslog Message (Cont.)</vt:lpstr>
      <vt:lpstr>Syslog Systems</vt:lpstr>
      <vt:lpstr>Configuring System Logging</vt:lpstr>
      <vt:lpstr>Topic 2.3.4: Using SNMP for Network Security</vt:lpstr>
      <vt:lpstr>Introduction to SNMP</vt:lpstr>
      <vt:lpstr>Management Information Base</vt:lpstr>
      <vt:lpstr>SNMP Versions</vt:lpstr>
      <vt:lpstr>SNMP Vulnerabilities</vt:lpstr>
      <vt:lpstr>SNMPv3</vt:lpstr>
      <vt:lpstr>Configuring SNMPv3 Security</vt:lpstr>
      <vt:lpstr>Secure SNMPv3 Configuration Example</vt:lpstr>
      <vt:lpstr>Verifying the SNMPv3 Configuration</vt:lpstr>
      <vt:lpstr>Topic 2.3.5: Using NTP</vt:lpstr>
      <vt:lpstr>Network Time Protocol</vt:lpstr>
      <vt:lpstr>NTP Server</vt:lpstr>
      <vt:lpstr>NTP Authentication</vt:lpstr>
      <vt:lpstr>Section 2.4: Using Automated Security Features</vt:lpstr>
      <vt:lpstr>Topic 2.4.1: Performing a Security Audit</vt:lpstr>
      <vt:lpstr>Discovery Protocols CDP and LLDP</vt:lpstr>
      <vt:lpstr>Settings for Protocols and Services</vt:lpstr>
      <vt:lpstr>Topic 2.4.2: Locking Down a Router Using AutoSecure</vt:lpstr>
      <vt:lpstr>Cisco AutoSecure</vt:lpstr>
      <vt:lpstr>Using the Cisco AutoSecure Feature</vt:lpstr>
      <vt:lpstr>Using the auto secure Command</vt:lpstr>
      <vt:lpstr>Section 2.5: Securing the Control Plane</vt:lpstr>
      <vt:lpstr>Topic 2.5.1: Routing Protocol Authentication</vt:lpstr>
      <vt:lpstr>Routing Protocol Spoofing</vt:lpstr>
      <vt:lpstr>OSPF MD5 Routing Protocol Authentication</vt:lpstr>
      <vt:lpstr>OSPF SHA Routing Protocol Authentication</vt:lpstr>
      <vt:lpstr>Topic 2.5.2: Control Plane Policing</vt:lpstr>
      <vt:lpstr>Network Device Operations</vt:lpstr>
      <vt:lpstr>Control and Management Plane Vulnerabilities</vt:lpstr>
      <vt:lpstr>CoPP Operation</vt:lpstr>
      <vt:lpstr>Section 2.6: Summary</vt:lpstr>
      <vt:lpstr>PowerPoint Presentation</vt:lpstr>
      <vt:lpstr>Instructor Resources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hiiu</cp:lastModifiedBy>
  <cp:revision>82</cp:revision>
  <dcterms:created xsi:type="dcterms:W3CDTF">2012-10-09T16:58:47Z</dcterms:created>
  <dcterms:modified xsi:type="dcterms:W3CDTF">2017-10-05T12:07:09Z</dcterms:modified>
</cp:coreProperties>
</file>